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7" r:id="rId2"/>
    <p:sldId id="288" r:id="rId3"/>
    <p:sldId id="290" r:id="rId4"/>
    <p:sldId id="289" r:id="rId5"/>
    <p:sldId id="291" r:id="rId6"/>
    <p:sldId id="297" r:id="rId7"/>
    <p:sldId id="293" r:id="rId8"/>
    <p:sldId id="300" r:id="rId9"/>
    <p:sldId id="294" r:id="rId10"/>
    <p:sldId id="296" r:id="rId11"/>
    <p:sldId id="298" r:id="rId12"/>
    <p:sldId id="303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72" d="100"/>
          <a:sy n="72" d="100"/>
        </p:scale>
        <p:origin x="-110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9318-CB66-428E-A598-D7442AE15F05}" type="datetimeFigureOut">
              <a:rPr lang="en-US" smtClean="0"/>
              <a:t>18/12/2021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C7956-449A-4B0C-80D4-EB3145286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8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Thân Thị Diệp Nga- Bình Dương</a:t>
            </a:r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BF6C23-A569-4432-9100-F10040800C18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653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BD0C12-C008-41F2-B860-98E68275A587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vi-VN" dirty="0">
                <a:solidFill>
                  <a:srgbClr val="FF0000"/>
                </a:solidFill>
                <a:effectLst/>
                <a:latin typeface="+mn-lt"/>
              </a:rPr>
              <a:t>BÀI </a:t>
            </a:r>
            <a:r>
              <a:rPr lang="en-US" dirty="0" smtClean="0">
                <a:solidFill>
                  <a:srgbClr val="FF0000"/>
                </a:solidFill>
                <a:effectLst/>
                <a:latin typeface="+mn-lt"/>
              </a:rPr>
              <a:t>23</a:t>
            </a:r>
            <a:r>
              <a:rPr lang="vi-VN" dirty="0" smtClean="0">
                <a:solidFill>
                  <a:srgbClr val="FF0000"/>
                </a:solidFill>
                <a:effectLst/>
                <a:latin typeface="+mn-lt"/>
              </a:rPr>
              <a:t> </a:t>
            </a:r>
            <a:r>
              <a:rPr lang="en-US" dirty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+mn-lt"/>
              </a:rPr>
            </a:br>
            <a:r>
              <a:rPr lang="vi-VN" dirty="0">
                <a:solidFill>
                  <a:srgbClr val="FF0000"/>
                </a:solidFill>
                <a:effectLst/>
                <a:latin typeface="+mn-lt"/>
              </a:rPr>
              <a:t>THỰC HÀNH XÂY DỰNG KHÓA LƯỠNG PHÂN</a:t>
            </a:r>
            <a:r>
              <a:rPr lang="en-US" dirty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  <a:latin typeface="+mn-lt"/>
              </a:rPr>
            </a:b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82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Autofit/>
          </a:bodyPr>
          <a:lstStyle/>
          <a:p>
            <a:r>
              <a:rPr lang="vi-VN" sz="4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Thảo luận :</a:t>
            </a:r>
            <a:br>
              <a:rPr lang="vi-VN" sz="4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vi-VN" sz="36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Căn cứ bộ ảnh đại diện 5 giới sinh vật, xây dựng khóa lưỡng phân 5 giới sinh vật.</a:t>
            </a:r>
            <a:endParaRPr lang="en-US" sz="3600" b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3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b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11369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 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   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…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2636912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:….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79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63688" y="1743199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2679303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4008" y="3615407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2160" y="4551511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99792" y="1167135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35896" y="1743199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2679303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16216" y="3615407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5736" y="735087"/>
            <a:ext cx="9361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9672" y="1312631"/>
            <a:ext cx="64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1840" y="1353542"/>
            <a:ext cx="10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1959" y="2217638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2204864"/>
            <a:ext cx="144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3183359"/>
            <a:ext cx="1728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64287" y="4089846"/>
            <a:ext cx="10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6097" y="4119463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63888" y="3140968"/>
            <a:ext cx="1656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763688" y="1743199"/>
            <a:ext cx="0" cy="36300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131839" y="2636912"/>
            <a:ext cx="1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644007" y="3573016"/>
            <a:ext cx="2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12160" y="4581128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884368" y="4581128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67544" y="534359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63788" y="5343599"/>
            <a:ext cx="108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ĐVNS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95934" y="5343599"/>
            <a:ext cx="136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80112" y="5343599"/>
            <a:ext cx="10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36297" y="5340246"/>
            <a:ext cx="1584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07904" y="18448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4048" y="28529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16216" y="37890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 rot="-9039448">
            <a:off x="3083189" y="1954371"/>
            <a:ext cx="3907987" cy="4686300"/>
            <a:chOff x="480" y="192"/>
            <a:chExt cx="2596" cy="3120"/>
          </a:xfrm>
        </p:grpSpPr>
        <p:sp>
          <p:nvSpPr>
            <p:cNvPr id="36877" name="Oval 6"/>
            <p:cNvSpPr>
              <a:spLocks noChangeArrowheads="1"/>
            </p:cNvSpPr>
            <p:nvPr/>
          </p:nvSpPr>
          <p:spPr bwMode="auto">
            <a:xfrm>
              <a:off x="2596" y="192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36878" name="Oval 7"/>
            <p:cNvSpPr>
              <a:spLocks noChangeArrowheads="1"/>
            </p:cNvSpPr>
            <p:nvPr/>
          </p:nvSpPr>
          <p:spPr bwMode="auto">
            <a:xfrm>
              <a:off x="480" y="2784"/>
              <a:ext cx="576" cy="528"/>
            </a:xfrm>
            <a:prstGeom prst="ellipse">
              <a:avLst/>
            </a:prstGeom>
            <a:gradFill rotWithShape="0">
              <a:gsLst>
                <a:gs pos="0">
                  <a:srgbClr val="CC00CC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</p:grp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4457700" y="360045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4743450" y="388620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6879431" y="4514850"/>
            <a:ext cx="342900" cy="40005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350">
              <a:solidFill>
                <a:srgbClr val="33CCFF"/>
              </a:solidFill>
              <a:latin typeface="Times New Roman" pitchFamily="18" charset="0"/>
            </a:endParaRP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1428750" y="1600200"/>
            <a:ext cx="228600" cy="3429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00CC">
                  <a:alpha val="85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1828800" y="451485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7315200" y="400050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pic>
        <p:nvPicPr>
          <p:cNvPr id="36875" name="Picture 16" descr="DOV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0534">
            <a:off x="1428750" y="4171951"/>
            <a:ext cx="1371600" cy="101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1" name="WordArt 17"/>
          <p:cNvSpPr>
            <a:spLocks noChangeArrowheads="1" noChangeShapeType="1" noTextEdit="1"/>
          </p:cNvSpPr>
          <p:nvPr/>
        </p:nvSpPr>
        <p:spPr bwMode="auto">
          <a:xfrm>
            <a:off x="1428750" y="1600201"/>
            <a:ext cx="6229351" cy="413643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50556"/>
              </a:avLst>
            </a:prstTxWarp>
          </a:bodyPr>
          <a:lstStyle/>
          <a:p>
            <a:pPr algn="ctr"/>
            <a:r>
              <a:rPr lang="pt-BR" sz="3300" kern="10" dirty="0">
                <a:ln w="9525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EM HOÀN THÀNH BÀI TỐT! </a:t>
            </a:r>
            <a:endParaRPr lang="en-US" sz="3300" kern="10" dirty="0">
              <a:ln w="9525">
                <a:solidFill>
                  <a:srgbClr val="FF66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4" descr="BLB4BA~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83074"/>
            <a:ext cx="14287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836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6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9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2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8" dur="2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  <p:bldP spid="41994" grpId="0" animBg="1"/>
      <p:bldP spid="41996" grpId="0" animBg="1" autoUpdateAnimBg="0"/>
      <p:bldP spid="41997" grpId="0" animBg="1"/>
      <p:bldP spid="41998" grpId="0" animBg="1"/>
      <p:bldP spid="41999" grpId="0" animBg="1"/>
      <p:bldP spid="420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2069976"/>
            <a:ext cx="8517632" cy="2943200"/>
          </a:xfrm>
        </p:spPr>
        <p:txBody>
          <a:bodyPr>
            <a:normAutofit/>
          </a:bodyPr>
          <a:lstStyle/>
          <a:p>
            <a:pPr indent="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Mục tiêu</a:t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- Hiểu được khóa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lưỡng phân là 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gì.</a:t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- Trình  bày cách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 dựng khóa lưỡng phân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- Xây dựng được khóa lưỡng phân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691680" y="476672"/>
            <a:ext cx="64807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</a:rPr>
              <a:t>BÀI </a:t>
            </a:r>
            <a:r>
              <a:rPr lang="en-US" sz="3200" b="1" dirty="0">
                <a:solidFill>
                  <a:srgbClr val="FF0000"/>
                </a:solidFill>
              </a:rPr>
              <a:t>23</a:t>
            </a:r>
            <a:r>
              <a:rPr lang="vi-VN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vi-VN" sz="3200" b="1" dirty="0">
                <a:solidFill>
                  <a:srgbClr val="FF0000"/>
                </a:solidFill>
              </a:rPr>
              <a:t>THỰC HÀNH XÂY DỰNG KHÓA LƯỠNG PHÂN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0706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6624736" cy="504056"/>
          </a:xfrm>
        </p:spPr>
        <p:txBody>
          <a:bodyPr>
            <a:normAutofit fontScale="90000"/>
          </a:bodyPr>
          <a:lstStyle/>
          <a:p>
            <a:pPr indent="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6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II. Cách tiến hành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/>
            </a:r>
            <a:br>
              <a:rPr lang="vi-VN" sz="2800" dirty="0" smtClean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</a:br>
            <a:endParaRPr lang="en-US" sz="28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1"/>
            <a:ext cx="7920880" cy="4896544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5364088" y="360040"/>
            <a:ext cx="3096344" cy="1844824"/>
          </a:xfrm>
          <a:prstGeom prst="wedgeEllipseCallout">
            <a:avLst>
              <a:gd name="adj1" fmla="val -56210"/>
              <a:gd name="adj2" fmla="val 154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08104" y="76470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Quan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sát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hình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23.1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nêu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đặc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điểm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phân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biệt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7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bộ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côn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trùng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?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ặc điểm phân loại 7 bộ côn trùng</a:t>
            </a:r>
            <a:r>
              <a:rPr lang="en-US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883570"/>
          </a:xfrm>
        </p:spPr>
        <p:txBody>
          <a:bodyPr/>
          <a:lstStyle/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Không cánh. </a:t>
            </a:r>
          </a:p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Cánh nửa.</a:t>
            </a:r>
            <a:endParaRPr lang="vi-V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Hai cánh.</a:t>
            </a:r>
          </a:p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Cánh cứng.</a:t>
            </a:r>
          </a:p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Cánh vảy.</a:t>
            </a:r>
          </a:p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Cánh mạng.</a:t>
            </a:r>
          </a:p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Cánh màng.</a:t>
            </a: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0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056784" cy="11430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vi-VN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Dựa vào bảng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vi-VN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.1;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vi-VN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.2 và bảng đặc điểm, gọi tên các bộ côn trùng từ a</a:t>
            </a:r>
            <a:r>
              <a:rPr lang="vi-VN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h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bằng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ghép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nối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cột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cột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B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sao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phù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hợp</a:t>
            </a:r>
            <a:endParaRPr lang="en-US" sz="24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328" y="2428252"/>
            <a:ext cx="1594520" cy="532696"/>
          </a:xfrm>
        </p:spPr>
        <p:txBody>
          <a:bodyPr/>
          <a:lstStyle/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9328" y="3076324"/>
            <a:ext cx="159452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9328" y="3580380"/>
            <a:ext cx="1450504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19672" y="4156444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672" y="4660500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19672" y="5236564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19672" y="5812628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1700808"/>
            <a:ext cx="1080120" cy="52322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417640" y="3400360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89815" y="2348880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66686" y="2867664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400159" y="3976424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00159" y="4660500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vảy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366686" y="5877272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400159" y="5272568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63688" y="1717648"/>
            <a:ext cx="1080120" cy="52322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707904" y="1717648"/>
            <a:ext cx="72008" cy="4627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851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775" y="269776"/>
            <a:ext cx="2314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anose="02020603050405020304" pitchFamily="18" charset="0"/>
              </a:rPr>
              <a:t>ĐÁP ÁN</a:t>
            </a:r>
            <a:endParaRPr lang="en-US" sz="32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392" y="1268760"/>
            <a:ext cx="6923112" cy="532696"/>
          </a:xfrm>
        </p:spPr>
        <p:txBody>
          <a:bodyPr/>
          <a:lstStyle/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–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57567" y="1815776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57567" y="2319832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 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7911" y="2895896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 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67911" y="3399952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vảy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57567" y="3916751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 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67911" y="4552080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 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82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Các bước xây dựng khóa lưỡng phân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31" y="1484784"/>
            <a:ext cx="8229600" cy="67667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vi-VN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Bước 1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4975" y="2564904"/>
            <a:ext cx="8229600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vi-VN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Bước 2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9899" y="3616424"/>
            <a:ext cx="8229600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vi-VN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Bước 3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4975" y="4696544"/>
            <a:ext cx="8229600" cy="676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vi-VN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Bước 4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208912" cy="626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Trước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đây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hệ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thống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chia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sống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ba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sáu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Ngày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nay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khoa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triển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nhà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xu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hướng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ủng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hộ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5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Whittaker ( 1969)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gồm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          +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khởi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sinh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          +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Nguyên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sinh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          +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Nấm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          +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          +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470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274638"/>
            <a:ext cx="5349280" cy="922114"/>
          </a:xfrm>
        </p:spPr>
        <p:txBody>
          <a:bodyPr>
            <a:normAutofit/>
          </a:bodyPr>
          <a:lstStyle/>
          <a:p>
            <a:pPr algn="l"/>
            <a:r>
              <a:rPr lang="vi-VN" sz="2800" dirty="0" smtClean="0">
                <a:solidFill>
                  <a:schemeClr val="bg1"/>
                </a:solidFill>
              </a:rPr>
              <a:t>Ảnh đại diện 5 giới sinh vật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1196752"/>
            <a:ext cx="7915275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96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3115</TotalTime>
  <Words>437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BÀI 23  THỰC HÀNH XÂY DỰNG KHÓA LƯỠNG PHÂN </vt:lpstr>
      <vt:lpstr>I. Mục tiêu     - Hiểu được khóa lưỡng phân là gì.     - Trình  bày cách xây dựng khóa lưỡng phân.     - Xây dựng được khóa lưỡng phân 5 giới sinh vật.</vt:lpstr>
      <vt:lpstr>II. Cách tiến hành </vt:lpstr>
      <vt:lpstr>Đặc điểm phân loại 7 bộ côn trùng là: </vt:lpstr>
      <vt:lpstr>Dựa vào bảng 23.1; 23.2 và bảng đặc điểm, gọi tên các bộ côn trùng từ a h bằng cách ghép nối  cột A với cột B sao cho phù hợp</vt:lpstr>
      <vt:lpstr>ĐÁP ÁN</vt:lpstr>
      <vt:lpstr>III. Các bước xây dựng khóa lưỡng phân</vt:lpstr>
      <vt:lpstr>PowerPoint Presentation</vt:lpstr>
      <vt:lpstr>Ảnh đại diện 5 giới sinh vật</vt:lpstr>
      <vt:lpstr>Thảo luận : Căn cứ bộ ảnh đại diện 5 giới sinh vật, xây dựng khóa lưỡng phân 5 giới sinh vật.</vt:lpstr>
      <vt:lpstr>Báo cáo:   Kết quả thực hành xây dựng  khóa lưỡng phân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Sinh học 7.hk ii bài 50 đa dạng của lớp thú (tiếp theo) bộ ăn sâu bọ,  bộ gặm nhấm,bộ ăn thịt</dc:title>
  <dc:creator>780</dc:creator>
  <cp:lastModifiedBy>PC_PHAMVON</cp:lastModifiedBy>
  <cp:revision>158</cp:revision>
  <dcterms:created xsi:type="dcterms:W3CDTF">2017-02-11T14:48:23Z</dcterms:created>
  <dcterms:modified xsi:type="dcterms:W3CDTF">2021-12-18T00:58:15Z</dcterms:modified>
</cp:coreProperties>
</file>